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3"/>
  </p:notesMasterIdLst>
  <p:sldIdLst>
    <p:sldId id="256" r:id="rId2"/>
    <p:sldId id="257" r:id="rId3"/>
    <p:sldId id="279" r:id="rId4"/>
    <p:sldId id="263" r:id="rId5"/>
    <p:sldId id="264" r:id="rId6"/>
    <p:sldId id="283" r:id="rId7"/>
    <p:sldId id="280" r:id="rId8"/>
    <p:sldId id="259" r:id="rId9"/>
    <p:sldId id="265" r:id="rId10"/>
    <p:sldId id="266" r:id="rId11"/>
    <p:sldId id="268" r:id="rId12"/>
    <p:sldId id="271" r:id="rId13"/>
    <p:sldId id="282" r:id="rId14"/>
    <p:sldId id="269" r:id="rId15"/>
    <p:sldId id="273" r:id="rId16"/>
    <p:sldId id="272" r:id="rId17"/>
    <p:sldId id="285" r:id="rId18"/>
    <p:sldId id="274" r:id="rId19"/>
    <p:sldId id="275" r:id="rId20"/>
    <p:sldId id="278" r:id="rId21"/>
    <p:sldId id="284" r:id="rId22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24"/>
      <p:bold r:id="rId25"/>
      <p:italic r:id="rId26"/>
      <p:boldItalic r:id="rId27"/>
    </p:embeddedFont>
    <p:embeddedFont>
      <p:font typeface="Open Sans SemiBold" panose="020F0502020204030204" pitchFamily="34" charset="0"/>
      <p:regular r:id="rId28"/>
      <p:bold r:id="rId29"/>
      <p:italic r:id="rId30"/>
      <p:boldItalic r:id="rId31"/>
    </p:embeddedFont>
    <p:embeddedFont>
      <p:font typeface="PT Sans Narrow" panose="020F0502020204030204" pitchFamily="34" charset="0"/>
      <p:regular r:id="rId32"/>
      <p:bold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B7193C-03D6-4EC7-B07B-AC387F0BEA71}" v="420" dt="2023-10-20T15:59:07.555"/>
    <p1510:client id="{74EE156E-ABA7-4A43-B9EE-5C072772CD1F}" v="4" dt="2023-10-20T16:44:19.5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24" autoAdjust="0"/>
  </p:normalViewPr>
  <p:slideViewPr>
    <p:cSldViewPr snapToGrid="0">
      <p:cViewPr varScale="1">
        <p:scale>
          <a:sx n="129" d="100"/>
          <a:sy n="129" d="100"/>
        </p:scale>
        <p:origin x="110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zKryaN44ss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8c3fca563d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8c3fca563d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Scaling question – refer to beginning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8c0377222f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8c0377222f_1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88a71db2d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88a71db2d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** be trauma informed – INVITE THEM to close their eyes. If they do not want to, suggest finding a spot on the floor or in the room looking forward. </a:t>
            </a: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8b4d6e8df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8b4d6e8df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Problems may be motivation, time, understanding, etc.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Overcoming them with mindfulness buddies, alarms to help us stay on track or a schedule into a daily routine, plan it into our calendar, etc.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59051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87e758e1b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187e758e1b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e6655010a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e6655010a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59f4da988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59f4da988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8c0377222f_1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8c0377222f_1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8c41d4d2b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18c41d4d2bc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8bb021bfe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18bb021bfe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*don’t forget to remind them that their paper is due Tuesday </a:t>
            </a: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5ab3e825f9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5ab3e825f9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Ask them a scaling question of how they are feeling 1-5 5 being the best and 1 being the worst. Or make a </a:t>
            </a:r>
            <a:r>
              <a:rPr lang="en-US" dirty="0" err="1"/>
              <a:t>menti</a:t>
            </a:r>
            <a:r>
              <a:rPr lang="en-US" dirty="0"/>
              <a:t> with words 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https://www.youtube.com/watch?time_continue=89&amp;v=w6T02g5hnT4&amp;embeds_referring_euri=https%3A%2F%2Fhubblecontent.osi.office.net%2F&amp;source_ve_path=Mjg2NjY&amp;feature=emb_logo</a:t>
            </a:r>
          </a:p>
        </p:txBody>
      </p:sp>
    </p:spTree>
    <p:extLst>
      <p:ext uri="{BB962C8B-B14F-4D97-AF65-F5344CB8AC3E}">
        <p14:creationId xmlns:p14="http://schemas.microsoft.com/office/powerpoint/2010/main" val="2878091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6a93c5a14f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6a93c5a14f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*remind them that mindfulness is not about perfection, but about taking each moment as an opportunity be present with yourself and what is around you.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8c3fca563d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8c3fca563d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*add in info about test anxiety </a:t>
            </a: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8b4d6e8df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8b4d6e8df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- More understanding amongst disagreements, more peaceful interactions and constructive interactions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9751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en-US" u="sng" dirty="0">
                <a:solidFill>
                  <a:schemeClr val="hlink"/>
                </a:solidFill>
                <a:hlinkClick r:id="rId3"/>
              </a:rPr>
              <a:t>https://www.youtube.com/watch?v=vzKryaN44ss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830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8b4d6e8df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8b4d6e8df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- (think, pair, share) 1-2 groups can share within the class . If nobody volunteers, we (each?) do an example </a:t>
            </a: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6a93c5a14f_2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6a93c5a14f_2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Ask the class if they have any other examples. Ex: driving, etc. we can state as well </a:t>
            </a: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mc:AlternateContent xmlns:mc="http://schemas.openxmlformats.org/markup-compatibility/2006" xmlns:p14="http://schemas.microsoft.com/office/powerpoint/2010/main">
    <mc:Choice Requires="p14">
      <p:transition spd="slow">
        <p:push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12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video" Target="https://www.youtube.com/embed/w6T02g5hnT4?start=89&amp;feature=oembed" TargetMode="Externa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vzKryaN44ss?start=17&amp;feature=oembed" TargetMode="Externa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ctrTitle"/>
          </p:nvPr>
        </p:nvSpPr>
        <p:spPr>
          <a:xfrm>
            <a:off x="936604" y="1066795"/>
            <a:ext cx="7270792" cy="202601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/>
              <a:t>Calm The Storm: Taming Test Anxiety </a:t>
            </a:r>
            <a:endParaRPr sz="4800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4EA5A502-87E5-6848-2EEB-6787FCB5BB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6750" y="2864553"/>
            <a:ext cx="4870500" cy="792600"/>
          </a:xfrm>
        </p:spPr>
        <p:txBody>
          <a:bodyPr/>
          <a:lstStyle/>
          <a:p>
            <a:r>
              <a:rPr lang="en-US" dirty="0"/>
              <a:t>Kayla Newkirk, M.S.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3"/>
          <p:cNvSpPr txBox="1">
            <a:spLocks noGrp="1"/>
          </p:cNvSpPr>
          <p:nvPr>
            <p:ph type="title"/>
          </p:nvPr>
        </p:nvSpPr>
        <p:spPr>
          <a:xfrm>
            <a:off x="281000" y="1780125"/>
            <a:ext cx="28080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560"/>
              <a:t>5-4-3-2-1</a:t>
            </a:r>
            <a:br>
              <a:rPr lang="en" sz="4560"/>
            </a:br>
            <a:r>
              <a:rPr lang="en" sz="4560"/>
              <a:t>Grounding</a:t>
            </a:r>
            <a:endParaRPr sz="4560"/>
          </a:p>
        </p:txBody>
      </p:sp>
      <p:pic>
        <p:nvPicPr>
          <p:cNvPr id="138" name="Google Shape;138;p23"/>
          <p:cNvPicPr preferRelativeResize="0"/>
          <p:nvPr/>
        </p:nvPicPr>
        <p:blipFill rotWithShape="1">
          <a:blip r:embed="rId3">
            <a:alphaModFix/>
          </a:blip>
          <a:srcRect l="1344" t="18109" r="1208" b="10817"/>
          <a:stretch/>
        </p:blipFill>
        <p:spPr>
          <a:xfrm>
            <a:off x="3577425" y="168900"/>
            <a:ext cx="5220274" cy="4759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"/>
          <p:cNvSpPr txBox="1">
            <a:spLocks noGrp="1"/>
          </p:cNvSpPr>
          <p:nvPr>
            <p:ph type="title"/>
          </p:nvPr>
        </p:nvSpPr>
        <p:spPr>
          <a:xfrm>
            <a:off x="286350" y="43095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Alright, let’s</a:t>
            </a:r>
            <a:br>
              <a:rPr lang="en" sz="5800"/>
            </a:br>
            <a:r>
              <a:rPr lang="en" sz="6100"/>
              <a:t>try it out!</a:t>
            </a:r>
            <a:endParaRPr sz="6100"/>
          </a:p>
        </p:txBody>
      </p:sp>
      <p:pic>
        <p:nvPicPr>
          <p:cNvPr id="150" name="Google Shape;150;p25"/>
          <p:cNvPicPr preferRelativeResize="0"/>
          <p:nvPr/>
        </p:nvPicPr>
        <p:blipFill rotWithShape="1">
          <a:blip r:embed="rId3">
            <a:alphaModFix/>
          </a:blip>
          <a:srcRect l="4852" t="15204" b="48185"/>
          <a:stretch/>
        </p:blipFill>
        <p:spPr>
          <a:xfrm>
            <a:off x="1995975" y="2942812"/>
            <a:ext cx="3658907" cy="1791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5"/>
          <p:cNvPicPr preferRelativeResize="0"/>
          <p:nvPr/>
        </p:nvPicPr>
        <p:blipFill rotWithShape="1">
          <a:blip r:embed="rId3">
            <a:alphaModFix/>
          </a:blip>
          <a:srcRect l="5280" t="54944" r="3678" b="8445"/>
          <a:stretch/>
        </p:blipFill>
        <p:spPr>
          <a:xfrm>
            <a:off x="5428096" y="2942812"/>
            <a:ext cx="3500955" cy="1791273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5"/>
          <p:cNvSpPr txBox="1"/>
          <p:nvPr/>
        </p:nvSpPr>
        <p:spPr>
          <a:xfrm>
            <a:off x="-153550" y="3053500"/>
            <a:ext cx="2349000" cy="144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 b="1">
                <a:latin typeface="PT Sans Narrow"/>
                <a:ea typeface="PT Sans Narrow"/>
                <a:cs typeface="PT Sans Narrow"/>
                <a:sym typeface="PT Sans Narrow"/>
              </a:rPr>
              <a:t>Belly</a:t>
            </a:r>
            <a:endParaRPr sz="4100" b="1"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 b="1">
                <a:latin typeface="PT Sans Narrow"/>
                <a:ea typeface="PT Sans Narrow"/>
                <a:cs typeface="PT Sans Narrow"/>
                <a:sym typeface="PT Sans Narrow"/>
              </a:rPr>
              <a:t>Breathing</a:t>
            </a:r>
            <a:endParaRPr sz="4100" b="1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8"/>
          <p:cNvSpPr txBox="1">
            <a:spLocks noGrp="1"/>
          </p:cNvSpPr>
          <p:nvPr>
            <p:ph type="title"/>
          </p:nvPr>
        </p:nvSpPr>
        <p:spPr>
          <a:xfrm>
            <a:off x="235500" y="1415425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/>
              <a:t>Body Scan</a:t>
            </a:r>
            <a:endParaRPr sz="4500"/>
          </a:p>
        </p:txBody>
      </p:sp>
      <p:sp>
        <p:nvSpPr>
          <p:cNvPr id="170" name="Google Shape;170;p28"/>
          <p:cNvSpPr txBox="1">
            <a:spLocks noGrp="1"/>
          </p:cNvSpPr>
          <p:nvPr>
            <p:ph type="body" idx="1"/>
          </p:nvPr>
        </p:nvSpPr>
        <p:spPr>
          <a:xfrm>
            <a:off x="235500" y="2171125"/>
            <a:ext cx="2808000" cy="163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Let’s just notice. </a:t>
            </a:r>
            <a:endParaRPr sz="210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Don’t try to change. </a:t>
            </a:r>
            <a:endParaRPr sz="210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10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Just notice.</a:t>
            </a:r>
            <a:endParaRPr sz="210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171" name="Google Shape;171;p28"/>
          <p:cNvPicPr preferRelativeResize="0"/>
          <p:nvPr/>
        </p:nvPicPr>
        <p:blipFill rotWithShape="1">
          <a:blip r:embed="rId3">
            <a:alphaModFix/>
          </a:blip>
          <a:srcRect t="11447" b="13437"/>
          <a:stretch/>
        </p:blipFill>
        <p:spPr>
          <a:xfrm>
            <a:off x="2915125" y="238838"/>
            <a:ext cx="6152100" cy="451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>
            <a:spLocks noGrp="1"/>
          </p:cNvSpPr>
          <p:nvPr>
            <p:ph type="ctrTitle"/>
          </p:nvPr>
        </p:nvSpPr>
        <p:spPr>
          <a:xfrm>
            <a:off x="1003650" y="1250498"/>
            <a:ext cx="7136700" cy="147938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/>
              <a:t>Challenges and Overcoming Them</a:t>
            </a:r>
            <a:endParaRPr sz="4800" dirty="0"/>
          </a:p>
        </p:txBody>
      </p:sp>
      <p:sp>
        <p:nvSpPr>
          <p:cNvPr id="90" name="Google Shape;90;p16"/>
          <p:cNvSpPr txBox="1">
            <a:spLocks noGrp="1"/>
          </p:cNvSpPr>
          <p:nvPr>
            <p:ph type="subTitle" idx="1"/>
          </p:nvPr>
        </p:nvSpPr>
        <p:spPr>
          <a:xfrm>
            <a:off x="2194550" y="2729879"/>
            <a:ext cx="4870500" cy="9843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-US" sz="2000" dirty="0"/>
              <a:t>What challenges might we face when trying to practice mindfulness regularly?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156595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6"/>
          <p:cNvSpPr txBox="1">
            <a:spLocks noGrp="1"/>
          </p:cNvSpPr>
          <p:nvPr>
            <p:ph type="title"/>
          </p:nvPr>
        </p:nvSpPr>
        <p:spPr>
          <a:xfrm>
            <a:off x="6121275" y="2434425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/>
              <a:t>Mindful</a:t>
            </a:r>
            <a:br>
              <a:rPr lang="en" sz="5200"/>
            </a:br>
            <a:r>
              <a:rPr lang="en" sz="5200"/>
              <a:t>Eating</a:t>
            </a:r>
            <a:endParaRPr sz="5200"/>
          </a:p>
        </p:txBody>
      </p:sp>
      <p:pic>
        <p:nvPicPr>
          <p:cNvPr id="158" name="Google Shape;15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9925" y="466900"/>
            <a:ext cx="5612948" cy="42097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3325" y="60775"/>
            <a:ext cx="3885309" cy="502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0"/>
          <p:cNvSpPr txBox="1"/>
          <p:nvPr/>
        </p:nvSpPr>
        <p:spPr>
          <a:xfrm>
            <a:off x="219550" y="1305900"/>
            <a:ext cx="4092900" cy="22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How might I be </a:t>
            </a:r>
            <a:r>
              <a:rPr lang="en" sz="53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mindful</a:t>
            </a:r>
            <a:endParaRPr sz="4400" b="1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in communication?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9"/>
          <p:cNvSpPr txBox="1">
            <a:spLocks noGrp="1"/>
          </p:cNvSpPr>
          <p:nvPr>
            <p:ph type="title" idx="4294967295"/>
          </p:nvPr>
        </p:nvSpPr>
        <p:spPr>
          <a:xfrm>
            <a:off x="2754545" y="-76874"/>
            <a:ext cx="4044950" cy="167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When To Use Mindfulness</a:t>
            </a:r>
            <a:endParaRPr dirty="0"/>
          </a:p>
        </p:txBody>
      </p:sp>
      <p:pic>
        <p:nvPicPr>
          <p:cNvPr id="177" name="Google Shape;17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89140" y="159811"/>
            <a:ext cx="716287" cy="549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78411" y="3377437"/>
            <a:ext cx="865353" cy="497856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9"/>
          <p:cNvSpPr txBox="1"/>
          <p:nvPr/>
        </p:nvSpPr>
        <p:spPr>
          <a:xfrm>
            <a:off x="7748254" y="798395"/>
            <a:ext cx="14298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latin typeface="PT Sans Narrow"/>
                <a:ea typeface="PT Sans Narrow"/>
                <a:cs typeface="PT Sans Narrow"/>
                <a:sym typeface="PT Sans Narrow"/>
              </a:rPr>
              <a:t>Massage Therapy</a:t>
            </a:r>
            <a:endParaRPr dirty="0"/>
          </a:p>
        </p:txBody>
      </p:sp>
      <p:sp>
        <p:nvSpPr>
          <p:cNvPr id="180" name="Google Shape;180;p29"/>
          <p:cNvSpPr txBox="1"/>
          <p:nvPr/>
        </p:nvSpPr>
        <p:spPr>
          <a:xfrm>
            <a:off x="8045861" y="3818364"/>
            <a:ext cx="1389158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PT Sans Narrow"/>
                <a:ea typeface="PT Sans Narrow"/>
                <a:cs typeface="PT Sans Narrow"/>
                <a:sym typeface="PT Sans Narrow"/>
              </a:rPr>
              <a:t>Guided Imagery Meditation</a:t>
            </a:r>
            <a:endParaRPr sz="1200" dirty="0"/>
          </a:p>
        </p:txBody>
      </p:sp>
      <p:pic>
        <p:nvPicPr>
          <p:cNvPr id="181" name="Google Shape;181;p29"/>
          <p:cNvPicPr preferRelativeResize="0"/>
          <p:nvPr/>
        </p:nvPicPr>
        <p:blipFill rotWithShape="1">
          <a:blip r:embed="rId5">
            <a:alphaModFix/>
          </a:blip>
          <a:srcRect l="5590" r="-5589"/>
          <a:stretch/>
        </p:blipFill>
        <p:spPr>
          <a:xfrm>
            <a:off x="8086898" y="1539001"/>
            <a:ext cx="911362" cy="45412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9"/>
          <p:cNvSpPr txBox="1"/>
          <p:nvPr/>
        </p:nvSpPr>
        <p:spPr>
          <a:xfrm>
            <a:off x="8331660" y="2490244"/>
            <a:ext cx="6666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latin typeface="PT Sans Narrow"/>
                <a:ea typeface="PT Sans Narrow"/>
                <a:cs typeface="PT Sans Narrow"/>
                <a:sym typeface="PT Sans Narrow"/>
              </a:rPr>
              <a:t>Yoga</a:t>
            </a:r>
            <a:endParaRPr dirty="0"/>
          </a:p>
        </p:txBody>
      </p:sp>
      <p:pic>
        <p:nvPicPr>
          <p:cNvPr id="2" name="Google Shape;138;p23">
            <a:extLst>
              <a:ext uri="{FF2B5EF4-FFF2-40B4-BE49-F238E27FC236}">
                <a16:creationId xmlns:a16="http://schemas.microsoft.com/office/drawing/2014/main" id="{EB62E0F9-C83F-FD5D-2C14-334B8044DB3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344" t="18109" r="1208" b="10817"/>
          <a:stretch/>
        </p:blipFill>
        <p:spPr>
          <a:xfrm>
            <a:off x="552146" y="771085"/>
            <a:ext cx="1313341" cy="1268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50;p25">
            <a:extLst>
              <a:ext uri="{FF2B5EF4-FFF2-40B4-BE49-F238E27FC236}">
                <a16:creationId xmlns:a16="http://schemas.microsoft.com/office/drawing/2014/main" id="{5CB3C93C-A493-26DF-FA3D-B9EB73B08F57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4852" t="15204" b="48185"/>
          <a:stretch/>
        </p:blipFill>
        <p:spPr>
          <a:xfrm>
            <a:off x="422597" y="3221555"/>
            <a:ext cx="2738942" cy="1507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51;p25">
            <a:extLst>
              <a:ext uri="{FF2B5EF4-FFF2-40B4-BE49-F238E27FC236}">
                <a16:creationId xmlns:a16="http://schemas.microsoft.com/office/drawing/2014/main" id="{30033653-ACC0-7E9E-FBB0-6E47CFC3E22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5280" t="54944" r="3678" b="8445"/>
          <a:stretch/>
        </p:blipFill>
        <p:spPr>
          <a:xfrm>
            <a:off x="2980361" y="3210670"/>
            <a:ext cx="3183278" cy="1529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71;p28">
            <a:extLst>
              <a:ext uri="{FF2B5EF4-FFF2-40B4-BE49-F238E27FC236}">
                <a16:creationId xmlns:a16="http://schemas.microsoft.com/office/drawing/2014/main" id="{9EEE8561-C732-2BE0-9FA2-1BE9BF9FC1A4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t="11447" b="13437"/>
          <a:stretch/>
        </p:blipFill>
        <p:spPr>
          <a:xfrm>
            <a:off x="5521415" y="1295913"/>
            <a:ext cx="2420135" cy="1529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3308FEE-5C72-075B-041D-5F2E7EAED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875" y="97556"/>
            <a:ext cx="4860249" cy="494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403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1"/>
          <p:cNvSpPr txBox="1">
            <a:spLocks noGrp="1"/>
          </p:cNvSpPr>
          <p:nvPr>
            <p:ph type="title"/>
          </p:nvPr>
        </p:nvSpPr>
        <p:spPr>
          <a:xfrm>
            <a:off x="222525" y="1699500"/>
            <a:ext cx="4045200" cy="174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9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9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Okay, let’s</a:t>
            </a:r>
            <a:endParaRPr sz="36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700" dirty="0"/>
              <a:t>recap</a:t>
            </a:r>
            <a:endParaRPr sz="6700" dirty="0"/>
          </a:p>
        </p:txBody>
      </p:sp>
      <p:sp>
        <p:nvSpPr>
          <p:cNvPr id="194" name="Google Shape;194;p31"/>
          <p:cNvSpPr txBox="1">
            <a:spLocks noGrp="1"/>
          </p:cNvSpPr>
          <p:nvPr>
            <p:ph type="body" idx="2"/>
          </p:nvPr>
        </p:nvSpPr>
        <p:spPr>
          <a:xfrm>
            <a:off x="5001376" y="232098"/>
            <a:ext cx="3837000" cy="462178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463550" algn="l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3700"/>
              <a:buFont typeface="Open Sans SemiBold"/>
              <a:buChar char="-"/>
            </a:pPr>
            <a:r>
              <a:rPr lang="en" sz="2300" dirty="0">
                <a:latin typeface="Open Sans SemiBold"/>
                <a:ea typeface="Open Sans SemiBold"/>
                <a:cs typeface="Open Sans SemiBold"/>
                <a:sym typeface="Open Sans SemiBold"/>
              </a:rPr>
              <a:t>What did you learn?</a:t>
            </a:r>
            <a:endParaRPr sz="1500" dirty="0"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463550" algn="l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3700"/>
              <a:buFont typeface="Open Sans SemiBold"/>
              <a:buChar char="-"/>
            </a:pPr>
            <a:r>
              <a:rPr lang="en" sz="2300" dirty="0">
                <a:latin typeface="Open Sans SemiBold"/>
                <a:ea typeface="Open Sans SemiBold"/>
                <a:cs typeface="Open Sans SemiBold"/>
                <a:sym typeface="Open Sans SemiBold"/>
              </a:rPr>
              <a:t>How can you practice being mindful today?</a:t>
            </a:r>
            <a:endParaRPr sz="1500" dirty="0"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463550" algn="l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3700"/>
              <a:buFont typeface="Open Sans SemiBold"/>
              <a:buChar char="-"/>
            </a:pPr>
            <a:r>
              <a:rPr lang="en" sz="2300" dirty="0">
                <a:latin typeface="Open Sans SemiBold"/>
                <a:ea typeface="Open Sans SemiBold"/>
                <a:cs typeface="Open Sans SemiBold"/>
                <a:sym typeface="Open Sans SemiBold"/>
              </a:rPr>
              <a:t>How might it help you now or in the future?</a:t>
            </a:r>
            <a:endParaRPr sz="2300" dirty="0"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463550" algn="l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3700"/>
              <a:buFont typeface="Open Sans SemiBold"/>
              <a:buChar char="-"/>
            </a:pPr>
            <a:r>
              <a:rPr lang="en" sz="2300" dirty="0">
                <a:latin typeface="Open Sans SemiBold"/>
                <a:ea typeface="Open Sans SemiBold"/>
                <a:cs typeface="Open Sans SemiBold"/>
                <a:sym typeface="Open Sans SemiBold"/>
              </a:rPr>
              <a:t>When can I use mindfulness?</a:t>
            </a:r>
          </a:p>
          <a:p>
            <a:pPr marL="457200" lvl="0" indent="-463550" algn="l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3700"/>
              <a:buFont typeface="Open Sans SemiBold"/>
              <a:buChar char="-"/>
            </a:pPr>
            <a:endParaRPr lang="en" sz="2300" dirty="0"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463550" algn="l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3700"/>
              <a:buFont typeface="Open Sans SemiBold"/>
              <a:buChar char="-"/>
            </a:pPr>
            <a:endParaRPr lang="en" sz="2300" dirty="0"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3700"/>
              <a:buNone/>
            </a:pPr>
            <a:r>
              <a:rPr lang="en" sz="2300" dirty="0">
                <a:latin typeface="Open Sans SemiBold"/>
                <a:ea typeface="Open Sans SemiBold"/>
                <a:cs typeface="Open Sans SemiBold"/>
                <a:sym typeface="Open Sans SemiBold"/>
              </a:rPr>
              <a:t>_____________________________</a:t>
            </a:r>
            <a:endParaRPr sz="2300" dirty="0"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2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377"/>
              <a:t>Mindfulness resources…</a:t>
            </a:r>
            <a:endParaRPr sz="6377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11"/>
              <a:t>there’s an app for that</a:t>
            </a:r>
            <a:endParaRPr sz="3711"/>
          </a:p>
        </p:txBody>
      </p:sp>
      <p:sp>
        <p:nvSpPr>
          <p:cNvPr id="200" name="Google Shape;200;p32"/>
          <p:cNvSpPr txBox="1"/>
          <p:nvPr/>
        </p:nvSpPr>
        <p:spPr>
          <a:xfrm>
            <a:off x="1006100" y="2664375"/>
            <a:ext cx="1847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latin typeface="PT Sans Narrow"/>
                <a:ea typeface="PT Sans Narrow"/>
                <a:cs typeface="PT Sans Narrow"/>
                <a:sym typeface="PT Sans Narrow"/>
              </a:rPr>
              <a:t>#SelfCare</a:t>
            </a:r>
            <a:b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</a:br>
            <a: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  <a:t>Provides an interactive self-care app to practice mindful techniques</a:t>
            </a:r>
            <a:endParaRPr sz="1500" dirty="0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201" name="Google Shape;20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200" y="3772587"/>
            <a:ext cx="791200" cy="7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2"/>
          <p:cNvSpPr txBox="1"/>
          <p:nvPr/>
        </p:nvSpPr>
        <p:spPr>
          <a:xfrm>
            <a:off x="985850" y="3772575"/>
            <a:ext cx="18882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latin typeface="PT Sans Narrow"/>
                <a:ea typeface="PT Sans Narrow"/>
                <a:cs typeface="PT Sans Narrow"/>
                <a:sym typeface="PT Sans Narrow"/>
              </a:rPr>
              <a:t>Smiling Mind</a:t>
            </a:r>
            <a:b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</a:br>
            <a: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  <a:t>Daily meditations and mindfulness exercises</a:t>
            </a:r>
            <a:b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</a:br>
            <a: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  <a:t>for teens</a:t>
            </a:r>
            <a:endParaRPr sz="1500" dirty="0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203" name="Google Shape;203;p32"/>
          <p:cNvPicPr preferRelativeResize="0"/>
          <p:nvPr/>
        </p:nvPicPr>
        <p:blipFill rotWithShape="1">
          <a:blip r:embed="rId4">
            <a:alphaModFix/>
          </a:blip>
          <a:srcRect t="9170" b="-9170"/>
          <a:stretch/>
        </p:blipFill>
        <p:spPr>
          <a:xfrm>
            <a:off x="2944325" y="2700352"/>
            <a:ext cx="791200" cy="7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2"/>
          <p:cNvSpPr txBox="1"/>
          <p:nvPr/>
        </p:nvSpPr>
        <p:spPr>
          <a:xfrm>
            <a:off x="3826045" y="2664375"/>
            <a:ext cx="1847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latin typeface="PT Sans Narrow"/>
                <a:ea typeface="PT Sans Narrow"/>
                <a:cs typeface="PT Sans Narrow"/>
                <a:sym typeface="PT Sans Narrow"/>
              </a:rPr>
              <a:t>Calm</a:t>
            </a:r>
            <a:b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</a:br>
            <a: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  <a:t>Provides meditations,</a:t>
            </a:r>
            <a:b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</a:br>
            <a: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  <a:t>calming music and sleep stories</a:t>
            </a:r>
            <a:endParaRPr sz="1500" dirty="0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206" name="Google Shape;206;p32"/>
          <p:cNvSpPr txBox="1"/>
          <p:nvPr/>
        </p:nvSpPr>
        <p:spPr>
          <a:xfrm>
            <a:off x="3803593" y="3686587"/>
            <a:ext cx="1968300" cy="1107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latin typeface="PT Sans Narrow"/>
                <a:ea typeface="PT Sans Narrow"/>
                <a:cs typeface="PT Sans Narrow"/>
                <a:sym typeface="PT Sans Narrow"/>
              </a:rPr>
              <a:t>Headspace</a:t>
            </a:r>
            <a:b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</a:br>
            <a: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  <a:t>Provides meditations, animations, articles, and videos on mindfulness</a:t>
            </a:r>
            <a:endParaRPr sz="1500" dirty="0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207" name="Google Shape;207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73750" y="2700341"/>
            <a:ext cx="791200" cy="791221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2"/>
          <p:cNvSpPr txBox="1"/>
          <p:nvPr/>
        </p:nvSpPr>
        <p:spPr>
          <a:xfrm>
            <a:off x="6646000" y="2700350"/>
            <a:ext cx="19683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500" b="1">
                <a:latin typeface="PT Sans Narrow"/>
                <a:ea typeface="PT Sans Narrow"/>
                <a:cs typeface="PT Sans Narrow"/>
                <a:sym typeface="PT Sans Narrow"/>
              </a:rPr>
              <a:t>Plum Village: Zen Meditation</a:t>
            </a:r>
            <a:endParaRPr sz="1500" b="1"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500">
                <a:latin typeface="PT Sans Narrow"/>
                <a:ea typeface="PT Sans Narrow"/>
                <a:cs typeface="PT Sans Narrow"/>
                <a:sym typeface="PT Sans Narrow"/>
              </a:rPr>
              <a:t>Offers guided meditations, relaxations, and talks </a:t>
            </a:r>
            <a:endParaRPr sz="15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9" name="Google Shape;209;p32"/>
          <p:cNvPicPr preferRelativeResize="0"/>
          <p:nvPr/>
        </p:nvPicPr>
        <p:blipFill rotWithShape="1">
          <a:blip r:embed="rId6">
            <a:alphaModFix/>
          </a:blip>
          <a:srcRect l="-8150" t="4080" r="8150" b="-4079"/>
          <a:stretch/>
        </p:blipFill>
        <p:spPr>
          <a:xfrm>
            <a:off x="5637775" y="3772600"/>
            <a:ext cx="791200" cy="7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32"/>
          <p:cNvSpPr txBox="1"/>
          <p:nvPr/>
        </p:nvSpPr>
        <p:spPr>
          <a:xfrm>
            <a:off x="6577750" y="3867425"/>
            <a:ext cx="2514900" cy="11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latin typeface="PT Sans Narrow"/>
                <a:ea typeface="PT Sans Narrow"/>
                <a:cs typeface="PT Sans Narrow"/>
                <a:sym typeface="PT Sans Narrow"/>
              </a:rPr>
              <a:t>Mindfulness Coach App</a:t>
            </a:r>
            <a:endParaRPr b="1"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PT Sans Narrow"/>
                <a:ea typeface="PT Sans Narrow"/>
                <a:cs typeface="PT Sans Narrow"/>
                <a:sym typeface="PT Sans Narrow"/>
              </a:rPr>
              <a:t>Offers audio-guided mindfulness exercises, goal-setting assistance, reminders, crisis resources, and more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211" name="Google Shape;211;p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6700" y="2678863"/>
            <a:ext cx="834200" cy="83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Headspace - University Health Center">
            <a:extLst>
              <a:ext uri="{FF2B5EF4-FFF2-40B4-BE49-F238E27FC236}">
                <a16:creationId xmlns:a16="http://schemas.microsoft.com/office/drawing/2014/main" id="{11A08FFF-64E6-7129-3E7C-80F251C9E8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957" y="3772587"/>
            <a:ext cx="791200" cy="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>
            <a:spLocks noGrp="1"/>
          </p:cNvSpPr>
          <p:nvPr>
            <p:ph type="ctrTitle"/>
          </p:nvPr>
        </p:nvSpPr>
        <p:spPr>
          <a:xfrm>
            <a:off x="1004125" y="1194989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 to Expect:</a:t>
            </a:r>
            <a:endParaRPr dirty="0"/>
          </a:p>
        </p:txBody>
      </p:sp>
      <p:sp>
        <p:nvSpPr>
          <p:cNvPr id="75" name="Google Shape;75;p14"/>
          <p:cNvSpPr txBox="1">
            <a:spLocks noGrp="1"/>
          </p:cNvSpPr>
          <p:nvPr>
            <p:ph type="subTitle" idx="1"/>
          </p:nvPr>
        </p:nvSpPr>
        <p:spPr>
          <a:xfrm>
            <a:off x="2136750" y="2081173"/>
            <a:ext cx="4870500" cy="18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indent="-349250" algn="l">
              <a:lnSpc>
                <a:spcPct val="115000"/>
              </a:lnSpc>
              <a:buSzPts val="1900"/>
              <a:buFont typeface="Open Sans"/>
              <a:buChar char="★"/>
            </a:pPr>
            <a:r>
              <a:rPr lang="en-US" sz="32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What is Mindfulness?</a:t>
            </a:r>
          </a:p>
          <a:p>
            <a:pPr indent="-349250" algn="l">
              <a:lnSpc>
                <a:spcPct val="115000"/>
              </a:lnSpc>
              <a:buSzPts val="1900"/>
              <a:buFont typeface="Open Sans"/>
              <a:buChar char="★"/>
            </a:pPr>
            <a:r>
              <a:rPr lang="en-US" sz="32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Benefits </a:t>
            </a:r>
            <a:r>
              <a:rPr lang="en-US" sz="3200" dirty="0"/>
              <a:t>of Mindfulness</a:t>
            </a:r>
            <a:endParaRPr lang="en-US" sz="3200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9250" algn="l">
              <a:lnSpc>
                <a:spcPct val="115000"/>
              </a:lnSpc>
              <a:buSzPts val="1900"/>
              <a:buFont typeface="Open Sans"/>
              <a:buChar char="★"/>
            </a:pPr>
            <a:r>
              <a:rPr lang="en-US" sz="32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Mindfulness Practices</a:t>
            </a:r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Open Sans"/>
              <a:buChar char="★"/>
            </a:pPr>
            <a:r>
              <a:rPr lang="en-US" sz="32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Resources</a:t>
            </a:r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Open Sans"/>
              <a:buChar char="★"/>
            </a:pPr>
            <a:r>
              <a:rPr lang="en-US" sz="32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Questions?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5"/>
          <p:cNvSpPr txBox="1">
            <a:spLocks noGrp="1"/>
          </p:cNvSpPr>
          <p:nvPr>
            <p:ph type="title"/>
          </p:nvPr>
        </p:nvSpPr>
        <p:spPr>
          <a:xfrm>
            <a:off x="286350" y="1242069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 dirty="0"/>
              <a:t>What Questions Do You Have?</a:t>
            </a:r>
            <a:endParaRPr sz="3400" dirty="0"/>
          </a:p>
        </p:txBody>
      </p:sp>
      <p:pic>
        <p:nvPicPr>
          <p:cNvPr id="1030" name="Picture 6" descr="The question mark: abbreviation, or inverted semicolon?">
            <a:extLst>
              <a:ext uri="{FF2B5EF4-FFF2-40B4-BE49-F238E27FC236}">
                <a16:creationId xmlns:a16="http://schemas.microsoft.com/office/drawing/2014/main" id="{D8116F67-ED0D-3958-E16D-329A6AE532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458" y="2564891"/>
            <a:ext cx="4297683" cy="257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01481F85-F7EC-B204-C443-F0859380D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918" y="165004"/>
            <a:ext cx="446613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DEF1AA-0EC6-15F6-2339-A5599AE3D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2600" y="0"/>
            <a:ext cx="5998800" cy="505691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Why Mindfulness Is a Superpower: An Animation</a:t>
            </a:r>
          </a:p>
        </p:txBody>
      </p:sp>
      <p:pic>
        <p:nvPicPr>
          <p:cNvPr id="3" name="Online Media 2" title="Why Mindfulness Is a Superpower: An Animation">
            <a:hlinkClick r:id="" action="ppaction://media"/>
            <a:extLst>
              <a:ext uri="{FF2B5EF4-FFF2-40B4-BE49-F238E27FC236}">
                <a16:creationId xmlns:a16="http://schemas.microsoft.com/office/drawing/2014/main" id="{5EE0DD16-0D4E-52D7-F8C4-69758512C26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63028" y="429268"/>
            <a:ext cx="8017944" cy="453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78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>
            <a:spLocks noGrp="1"/>
          </p:cNvSpPr>
          <p:nvPr>
            <p:ph type="title"/>
          </p:nvPr>
        </p:nvSpPr>
        <p:spPr>
          <a:xfrm>
            <a:off x="311700" y="143275"/>
            <a:ext cx="8520600" cy="10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40" dirty="0"/>
              <a:t>What is</a:t>
            </a:r>
            <a:endParaRPr sz="304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740" dirty="0"/>
              <a:t>mindfulness?</a:t>
            </a:r>
            <a:endParaRPr sz="4740" dirty="0"/>
          </a:p>
        </p:txBody>
      </p:sp>
      <p:sp>
        <p:nvSpPr>
          <p:cNvPr id="115" name="Google Shape;115;p20"/>
          <p:cNvSpPr txBox="1">
            <a:spLocks noGrp="1"/>
          </p:cNvSpPr>
          <p:nvPr>
            <p:ph type="body" idx="1"/>
          </p:nvPr>
        </p:nvSpPr>
        <p:spPr>
          <a:xfrm>
            <a:off x="214900" y="1337000"/>
            <a:ext cx="8739600" cy="330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/>
              <a:t>Mindfulness can be described as paying attention to</a:t>
            </a:r>
            <a:br>
              <a:rPr lang="en" sz="2000" dirty="0"/>
            </a:br>
            <a:r>
              <a:rPr lang="en" sz="2000" dirty="0"/>
              <a:t>what is happening in the </a:t>
            </a:r>
            <a:r>
              <a:rPr lang="en" sz="2000" i="1" dirty="0"/>
              <a:t>mind, body and immediate surroundings</a:t>
            </a:r>
            <a:r>
              <a:rPr lang="en" sz="2000" dirty="0"/>
              <a:t>. </a:t>
            </a:r>
            <a:endParaRPr sz="2000" dirty="0"/>
          </a:p>
        </p:txBody>
      </p:sp>
      <p:pic>
        <p:nvPicPr>
          <p:cNvPr id="116" name="Google Shape;11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3050" y="2103600"/>
            <a:ext cx="4838949" cy="293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1"/>
          <p:cNvSpPr txBox="1">
            <a:spLocks noGrp="1"/>
          </p:cNvSpPr>
          <p:nvPr>
            <p:ph type="title"/>
          </p:nvPr>
        </p:nvSpPr>
        <p:spPr>
          <a:xfrm>
            <a:off x="311700" y="12985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40" dirty="0"/>
              <a:t>Okay, what do I get from</a:t>
            </a:r>
            <a:endParaRPr sz="304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740" dirty="0"/>
              <a:t>being mindful?</a:t>
            </a:r>
            <a:endParaRPr sz="4740" dirty="0"/>
          </a:p>
        </p:txBody>
      </p:sp>
      <p:sp>
        <p:nvSpPr>
          <p:cNvPr id="122" name="Google Shape;122;p21"/>
          <p:cNvSpPr txBox="1">
            <a:spLocks noGrp="1"/>
          </p:cNvSpPr>
          <p:nvPr>
            <p:ph type="body" idx="1"/>
          </p:nvPr>
        </p:nvSpPr>
        <p:spPr>
          <a:xfrm>
            <a:off x="-171925" y="1065654"/>
            <a:ext cx="5000100" cy="394899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838200" marR="292100" lvl="0" indent="-349561" algn="l" rtl="0">
              <a:lnSpc>
                <a:spcPct val="150000"/>
              </a:lnSpc>
              <a:spcBef>
                <a:spcPts val="460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PT Sans Narrow"/>
              <a:buChar char="➔"/>
            </a:pPr>
            <a:r>
              <a:rPr lang="en" sz="18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Studies show that students who meditate before an exam perform better than students who do not</a:t>
            </a:r>
            <a:endParaRPr sz="1800" dirty="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838200" marR="292100" lvl="0" indent="-34956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PT Sans Narrow"/>
              <a:buChar char="➔"/>
            </a:pPr>
            <a:r>
              <a:rPr lang="en-US" sz="18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Mindfulness practice can improve concentration</a:t>
            </a:r>
          </a:p>
          <a:p>
            <a:pPr marL="838200" marR="292100" lvl="0" indent="-34956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PT Sans Narrow"/>
              <a:buChar char="➔"/>
            </a:pPr>
            <a:r>
              <a:rPr lang="en" sz="18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Increase our immune system functioning</a:t>
            </a:r>
            <a:endParaRPr sz="1800" dirty="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838200" marR="292100" lvl="0" indent="-34956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PT Sans Narrow"/>
              <a:buChar char="➔"/>
            </a:pPr>
            <a:r>
              <a:rPr lang="en" sz="18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Mindfulness-based interventions have been demonstrated to reduce the symptoms of anxiety, stress and depression </a:t>
            </a:r>
            <a:endParaRPr sz="600" dirty="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23" name="Google Shape;123;p21"/>
          <p:cNvSpPr txBox="1">
            <a:spLocks noGrp="1"/>
          </p:cNvSpPr>
          <p:nvPr>
            <p:ph type="body" idx="2"/>
          </p:nvPr>
        </p:nvSpPr>
        <p:spPr>
          <a:xfrm>
            <a:off x="4477000" y="-696098"/>
            <a:ext cx="4857000" cy="58395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292100" lvl="0" indent="0" algn="l" rtl="0">
              <a:lnSpc>
                <a:spcPct val="150000"/>
              </a:lnSpc>
              <a:spcBef>
                <a:spcPts val="4600"/>
              </a:spcBef>
              <a:spcAft>
                <a:spcPts val="0"/>
              </a:spcAft>
              <a:buNone/>
            </a:pPr>
            <a:endParaRPr sz="1900" dirty="0">
              <a:solidFill>
                <a:schemeClr val="accent3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marR="292100" lvl="0" indent="0" algn="l" rtl="0">
              <a:lnSpc>
                <a:spcPct val="150000"/>
              </a:lnSpc>
              <a:spcBef>
                <a:spcPts val="4600"/>
              </a:spcBef>
              <a:spcAft>
                <a:spcPts val="0"/>
              </a:spcAft>
              <a:buNone/>
            </a:pPr>
            <a:endParaRPr sz="1900" dirty="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838200" marR="292100" lvl="0" indent="-349250" algn="l" rtl="0">
              <a:lnSpc>
                <a:spcPct val="150000"/>
              </a:lnSpc>
              <a:spcBef>
                <a:spcPts val="460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PT Sans Narrow"/>
              <a:buChar char="➔"/>
            </a:pPr>
            <a:r>
              <a:rPr lang="en" sz="19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Mindfulness can help us learn how to control our emotions and handle everyday stress better </a:t>
            </a:r>
            <a:endParaRPr lang="en-US" sz="1900" dirty="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838200" marR="2921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PT Sans Narrow"/>
              <a:buChar char="➔"/>
            </a:pPr>
            <a:r>
              <a:rPr lang="en" sz="19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One of the leading treatment for most mental health conditions (ie. PTSD, disordered eating, substance abuse)</a:t>
            </a:r>
            <a:endParaRPr sz="1900" dirty="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>
            <a:spLocks noGrp="1"/>
          </p:cNvSpPr>
          <p:nvPr>
            <p:ph type="ctrTitle"/>
          </p:nvPr>
        </p:nvSpPr>
        <p:spPr>
          <a:xfrm>
            <a:off x="1003650" y="922283"/>
            <a:ext cx="7136700" cy="147938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/>
              <a:t>Benefits Beyond the Individual</a:t>
            </a:r>
            <a:endParaRPr sz="4800" dirty="0"/>
          </a:p>
        </p:txBody>
      </p:sp>
      <p:sp>
        <p:nvSpPr>
          <p:cNvPr id="90" name="Google Shape;90;p16"/>
          <p:cNvSpPr txBox="1">
            <a:spLocks noGrp="1"/>
          </p:cNvSpPr>
          <p:nvPr>
            <p:ph type="subTitle" idx="1"/>
          </p:nvPr>
        </p:nvSpPr>
        <p:spPr>
          <a:xfrm>
            <a:off x="2194550" y="2571750"/>
            <a:ext cx="4870500" cy="9018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-US" sz="2000" dirty="0"/>
              <a:t>How can practicing mindfulness benefit those around us and within the community?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75338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94676-5073-CF9D-05A0-69460DF4B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9961" y="121891"/>
            <a:ext cx="5264077" cy="707400"/>
          </a:xfrm>
        </p:spPr>
        <p:txBody>
          <a:bodyPr>
            <a:normAutofit fontScale="90000"/>
          </a:bodyPr>
          <a:lstStyle/>
          <a:p>
            <a:r>
              <a:rPr lang="en-US" dirty="0"/>
              <a:t>How Mindfulness Empowers Us</a:t>
            </a:r>
          </a:p>
        </p:txBody>
      </p:sp>
      <p:pic>
        <p:nvPicPr>
          <p:cNvPr id="5" name="Online Media 4" title="How Mindfulness Empowers Us: An Animation Narrated by Sharon Salzberg">
            <a:hlinkClick r:id="" action="ppaction://media"/>
            <a:extLst>
              <a:ext uri="{FF2B5EF4-FFF2-40B4-BE49-F238E27FC236}">
                <a16:creationId xmlns:a16="http://schemas.microsoft.com/office/drawing/2014/main" id="{D7BC3116-0065-D848-8FD7-0C7A7E83E7A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828713" y="721894"/>
            <a:ext cx="7486572" cy="4229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043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>
            <a:spLocks noGrp="1"/>
          </p:cNvSpPr>
          <p:nvPr>
            <p:ph type="ctrTitle"/>
          </p:nvPr>
        </p:nvSpPr>
        <p:spPr>
          <a:xfrm>
            <a:off x="1003650" y="922283"/>
            <a:ext cx="7136700" cy="147938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/>
              <a:t>Individual Experiences</a:t>
            </a:r>
            <a:endParaRPr sz="4800" dirty="0"/>
          </a:p>
        </p:txBody>
      </p:sp>
      <p:sp>
        <p:nvSpPr>
          <p:cNvPr id="90" name="Google Shape;90;p16"/>
          <p:cNvSpPr txBox="1">
            <a:spLocks noGrp="1"/>
          </p:cNvSpPr>
          <p:nvPr>
            <p:ph type="subTitle" idx="1"/>
          </p:nvPr>
        </p:nvSpPr>
        <p:spPr>
          <a:xfrm>
            <a:off x="2194550" y="2487613"/>
            <a:ext cx="4870500" cy="13670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-US" sz="2000" dirty="0"/>
              <a:t>Think of a time when being mindful might have changed the outcome. For example, misunderstandings that could have been avoided, or situations where reactions were impulsive.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>
            <a:spLocks noGrp="1"/>
          </p:cNvSpPr>
          <p:nvPr>
            <p:ph type="title"/>
          </p:nvPr>
        </p:nvSpPr>
        <p:spPr>
          <a:xfrm>
            <a:off x="294600" y="28245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22" dirty="0"/>
              <a:t>So, what does </a:t>
            </a:r>
            <a:r>
              <a:rPr lang="en" sz="5266" dirty="0"/>
              <a:t>mindfulness </a:t>
            </a:r>
            <a:r>
              <a:rPr lang="en" sz="3822" dirty="0"/>
              <a:t>look like?</a:t>
            </a:r>
            <a:endParaRPr sz="3822" dirty="0"/>
          </a:p>
        </p:txBody>
      </p:sp>
      <p:sp>
        <p:nvSpPr>
          <p:cNvPr id="129" name="Google Shape;129;p22"/>
          <p:cNvSpPr txBox="1">
            <a:spLocks noGrp="1"/>
          </p:cNvSpPr>
          <p:nvPr>
            <p:ph type="body" idx="4294967295"/>
          </p:nvPr>
        </p:nvSpPr>
        <p:spPr>
          <a:xfrm>
            <a:off x="1450900" y="1347150"/>
            <a:ext cx="6156900" cy="122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5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When you think of activities that you can do mindfully,</a:t>
            </a:r>
            <a:br>
              <a:rPr lang="en" sz="25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</a:br>
            <a:r>
              <a:rPr lang="en" sz="25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what comes to mind?</a:t>
            </a:r>
            <a:endParaRPr sz="2500" dirty="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130" name="Google Shape;13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4588" y="3001100"/>
            <a:ext cx="2409825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39600" y="3058037"/>
            <a:ext cx="2348375" cy="160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97813" y="3049638"/>
            <a:ext cx="2348375" cy="161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</p:bldLst>
  </p:timing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79c742c4-e61c-4fa5-be89-a3cb566a80d1}" enabled="0" method="" siteId="{79c742c4-e61c-4fa5-be89-a3cb566a80d1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700</Words>
  <Application>Microsoft Office PowerPoint</Application>
  <PresentationFormat>On-screen Show (16:9)</PresentationFormat>
  <Paragraphs>82</Paragraphs>
  <Slides>21</Slides>
  <Notes>19</Notes>
  <HiddenSlides>5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Open Sans</vt:lpstr>
      <vt:lpstr>PT Sans Narrow</vt:lpstr>
      <vt:lpstr>Open Sans SemiBold</vt:lpstr>
      <vt:lpstr>Tropic</vt:lpstr>
      <vt:lpstr>Calm The Storm: Taming Test Anxiety </vt:lpstr>
      <vt:lpstr>What to Expect:</vt:lpstr>
      <vt:lpstr>PowerPoint Presentation</vt:lpstr>
      <vt:lpstr>What is mindfulness?</vt:lpstr>
      <vt:lpstr>Okay, what do I get from being mindful?</vt:lpstr>
      <vt:lpstr>Benefits Beyond the Individual</vt:lpstr>
      <vt:lpstr>How Mindfulness Empowers Us</vt:lpstr>
      <vt:lpstr>Individual Experiences</vt:lpstr>
      <vt:lpstr>So, what does mindfulness look like?</vt:lpstr>
      <vt:lpstr>5-4-3-2-1 Grounding</vt:lpstr>
      <vt:lpstr> Alright, let’s try it out!</vt:lpstr>
      <vt:lpstr>Body Scan</vt:lpstr>
      <vt:lpstr>Challenges and Overcoming Them</vt:lpstr>
      <vt:lpstr>Mindful Eating</vt:lpstr>
      <vt:lpstr>PowerPoint Presentation</vt:lpstr>
      <vt:lpstr>When To Use Mindfulness</vt:lpstr>
      <vt:lpstr>PowerPoint Presentation</vt:lpstr>
      <vt:lpstr>  Okay, let’s recap</vt:lpstr>
      <vt:lpstr>Mindfulness resources… there’s an app for that</vt:lpstr>
      <vt:lpstr>What Questions Do You Have?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Mindfulness 101:</dc:title>
  <dc:creator>Kayla Cordone</dc:creator>
  <cp:lastModifiedBy>Kayla Cordone</cp:lastModifiedBy>
  <cp:revision>3</cp:revision>
  <dcterms:modified xsi:type="dcterms:W3CDTF">2025-01-23T21:22:50Z</dcterms:modified>
</cp:coreProperties>
</file>